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71" r:id="rId2"/>
    <p:sldId id="257" r:id="rId3"/>
    <p:sldId id="259" r:id="rId4"/>
    <p:sldId id="270" r:id="rId5"/>
    <p:sldId id="261" r:id="rId6"/>
    <p:sldId id="264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7" autoAdjust="0"/>
    <p:restoredTop sz="94605" autoAdjust="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01" d="100"/>
          <a:sy n="101" d="100"/>
        </p:scale>
        <p:origin x="-2454" y="-108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areaChart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Currently Producing</c:v>
                </c:pt>
              </c:strCache>
            </c:strRef>
          </c:tx>
          <c:cat>
            <c:strRef>
              <c:f>Sheet1!$A$2:$A$14</c:f>
              <c:strCache>
                <c:ptCount val="13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  <c:pt idx="11">
                  <c:v>2019</c:v>
                </c:pt>
                <c:pt idx="12">
                  <c:v>2020</c:v>
                </c:pt>
              </c:strCache>
            </c:strRef>
          </c:cat>
          <c:val>
            <c:numRef>
              <c:f>Sheet1!$B$2:$B$14</c:f>
              <c:numCache>
                <c:formatCode>0.000</c:formatCode>
                <c:ptCount val="13"/>
                <c:pt idx="0" formatCode="General">
                  <c:v>0.71600000000000064</c:v>
                </c:pt>
                <c:pt idx="1">
                  <c:v>0.69200000000000295</c:v>
                </c:pt>
                <c:pt idx="2" formatCode="General">
                  <c:v>0.6440000000000029</c:v>
                </c:pt>
                <c:pt idx="3" formatCode="General">
                  <c:v>0.58400000000000063</c:v>
                </c:pt>
                <c:pt idx="4" formatCode="General">
                  <c:v>0.52</c:v>
                </c:pt>
                <c:pt idx="5" formatCode="General">
                  <c:v>0.46400000000000002</c:v>
                </c:pt>
                <c:pt idx="6" formatCode="General">
                  <c:v>0.42600000000000032</c:v>
                </c:pt>
                <c:pt idx="7" formatCode="General">
                  <c:v>0.38600000000000145</c:v>
                </c:pt>
                <c:pt idx="8" formatCode="General">
                  <c:v>0.35300000000000031</c:v>
                </c:pt>
                <c:pt idx="9" formatCode="General">
                  <c:v>0.32300000000000145</c:v>
                </c:pt>
                <c:pt idx="10" formatCode="General">
                  <c:v>0.29600000000000032</c:v>
                </c:pt>
                <c:pt idx="11" formatCode="General">
                  <c:v>0.27400000000000002</c:v>
                </c:pt>
                <c:pt idx="12" formatCode="General">
                  <c:v>0.255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Under Development</c:v>
                </c:pt>
              </c:strCache>
            </c:strRef>
          </c:tx>
          <c:cat>
            <c:strRef>
              <c:f>Sheet1!$A$2:$A$14</c:f>
              <c:strCache>
                <c:ptCount val="13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  <c:pt idx="11">
                  <c:v>2019</c:v>
                </c:pt>
                <c:pt idx="12">
                  <c:v>2020</c:v>
                </c:pt>
              </c:strCache>
            </c:strRef>
          </c:cat>
          <c:val>
            <c:numRef>
              <c:f>Sheet1!$C$2:$C$14</c:f>
              <c:numCache>
                <c:formatCode>0.000</c:formatCode>
                <c:ptCount val="1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 formatCode="General">
                  <c:v>3.2000000000000216E-2</c:v>
                </c:pt>
                <c:pt idx="4" formatCode="General">
                  <c:v>9.6000000000000224E-2</c:v>
                </c:pt>
                <c:pt idx="5" formatCode="General">
                  <c:v>0.15900000000000067</c:v>
                </c:pt>
                <c:pt idx="6" formatCode="General">
                  <c:v>0.17500000000000004</c:v>
                </c:pt>
                <c:pt idx="7" formatCode="General">
                  <c:v>0.17900000000000021</c:v>
                </c:pt>
                <c:pt idx="8" formatCode="General">
                  <c:v>0.18100000000000024</c:v>
                </c:pt>
                <c:pt idx="9" formatCode="General">
                  <c:v>0.17300000000000001</c:v>
                </c:pt>
                <c:pt idx="10" formatCode="General">
                  <c:v>0.16500000000000059</c:v>
                </c:pt>
                <c:pt idx="11" formatCode="General">
                  <c:v>0.15900000000000067</c:v>
                </c:pt>
                <c:pt idx="12" formatCode="General">
                  <c:v>0.15300000000000041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Under Evaluation</c:v>
                </c:pt>
              </c:strCache>
            </c:strRef>
          </c:tx>
          <c:spPr>
            <a:ln w="25400">
              <a:noFill/>
            </a:ln>
          </c:spPr>
          <c:cat>
            <c:strRef>
              <c:f>Sheet1!$A$2:$A$14</c:f>
              <c:strCache>
                <c:ptCount val="13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  <c:pt idx="11">
                  <c:v>2019</c:v>
                </c:pt>
                <c:pt idx="12">
                  <c:v>2020</c:v>
                </c:pt>
              </c:strCache>
            </c:strRef>
          </c:cat>
          <c:val>
            <c:numRef>
              <c:f>Sheet1!$D$2:$D$14</c:f>
              <c:numCache>
                <c:formatCode>0.000</c:formatCode>
                <c:ptCount val="1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 formatCode="General">
                  <c:v>6.0000000000000331E-3</c:v>
                </c:pt>
                <c:pt idx="5" formatCode="General">
                  <c:v>1.9000000000000062E-2</c:v>
                </c:pt>
                <c:pt idx="6" formatCode="General">
                  <c:v>2.8000000000000011E-2</c:v>
                </c:pt>
                <c:pt idx="7" formatCode="General">
                  <c:v>4.4000000000000199E-2</c:v>
                </c:pt>
                <c:pt idx="8" formatCode="General">
                  <c:v>8.9000000000000246E-2</c:v>
                </c:pt>
                <c:pt idx="9" formatCode="General">
                  <c:v>0.11100000000000022</c:v>
                </c:pt>
                <c:pt idx="10" formatCode="General">
                  <c:v>0.12000000000000002</c:v>
                </c:pt>
                <c:pt idx="11" formatCode="General">
                  <c:v>0.11799999999999999</c:v>
                </c:pt>
                <c:pt idx="12" formatCode="General">
                  <c:v>0.11200000000000022</c:v>
                </c:pt>
              </c:numCache>
            </c:numRef>
          </c:val>
        </c:ser>
        <c:axId val="148195968"/>
        <c:axId val="148300160"/>
      </c:areaChart>
      <c:catAx>
        <c:axId val="148195968"/>
        <c:scaling>
          <c:orientation val="minMax"/>
        </c:scaling>
        <c:axPos val="b"/>
        <c:numFmt formatCode="m/d/yyyy" sourceLinked="1"/>
        <c:tickLblPos val="nextTo"/>
        <c:crossAx val="148300160"/>
        <c:crosses val="autoZero"/>
        <c:auto val="1"/>
        <c:lblAlgn val="ctr"/>
        <c:lblOffset val="100"/>
      </c:catAx>
      <c:valAx>
        <c:axId val="148300160"/>
        <c:scaling>
          <c:orientation val="minMax"/>
        </c:scaling>
        <c:axPos val="l"/>
        <c:majorGridlines/>
        <c:numFmt formatCode="General" sourceLinked="1"/>
        <c:tickLblPos val="nextTo"/>
        <c:crossAx val="148195968"/>
        <c:crosses val="autoZero"/>
        <c:crossBetween val="midCat"/>
      </c:valAx>
    </c:plotArea>
    <c:legend>
      <c:legendPos val="r"/>
      <c:layout/>
    </c:legend>
    <c:plotVisOnly val="1"/>
    <c:dispBlanksAs val="zero"/>
  </c:chart>
  <c:txPr>
    <a:bodyPr/>
    <a:lstStyle/>
    <a:p>
      <a:pPr>
        <a:defRPr sz="1800"/>
      </a:pPr>
      <a:endParaRPr lang="en-US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901400-7F71-4525-BBFA-5E15BC7DFEF7}" type="datetimeFigureOut">
              <a:rPr lang="en-US" smtClean="0"/>
              <a:pPr/>
              <a:t>3/7/2011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90E387-9623-48A8-BA78-CA6ECDB43F0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448659-EDC6-4EAF-B008-7CA8BA0B2518}" type="datetimeFigureOut">
              <a:rPr lang="en-US" smtClean="0"/>
              <a:pPr/>
              <a:t>3/7/2011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A99163-7D6D-46E3-BF0E-B7E4FEA3823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A99163-7D6D-46E3-BF0E-B7E4FEA38236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D53CA-D30B-4451-8C2E-E563473B568A}" type="datetime1">
              <a:rPr lang="en-US" smtClean="0"/>
              <a:pPr/>
              <a:t>3/7/2011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032DB-38CE-4B37-A891-2C34666A14A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6E9E8-8A23-4930-8512-3BCBC08C6F85}" type="datetime1">
              <a:rPr lang="en-US" smtClean="0"/>
              <a:pPr/>
              <a:t>3/7/2011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032DB-38CE-4B37-A891-2C34666A14A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5DAE6-9242-4B25-B3A1-5C2B6F5F30D5}" type="datetime1">
              <a:rPr lang="en-US" smtClean="0"/>
              <a:pPr/>
              <a:t>3/7/2011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032DB-38CE-4B37-A891-2C34666A14A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E5B55-1EF5-487F-AE3E-0E9E535398DF}" type="datetime1">
              <a:rPr lang="en-US" smtClean="0"/>
              <a:pPr/>
              <a:t>3/7/2011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032DB-38CE-4B37-A891-2C34666A14A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EAD77-361F-43AA-880F-E5F69505DCD1}" type="datetime1">
              <a:rPr lang="en-US" smtClean="0"/>
              <a:pPr/>
              <a:t>3/7/2011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032DB-38CE-4B37-A891-2C34666A14A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A80DC-D18C-423B-9927-F840A61D5ACC}" type="datetime1">
              <a:rPr lang="en-US" smtClean="0"/>
              <a:pPr/>
              <a:t>3/7/2011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032DB-38CE-4B37-A891-2C34666A14A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DC20B-70CB-4B76-B5AD-1F503411FF88}" type="datetime1">
              <a:rPr lang="en-US" smtClean="0"/>
              <a:pPr/>
              <a:t>3/7/2011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032DB-38CE-4B37-A891-2C34666A14A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42293-C8D2-464A-9DB7-08665250300B}" type="datetime1">
              <a:rPr lang="en-US" smtClean="0"/>
              <a:pPr/>
              <a:t>3/7/2011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032DB-38CE-4B37-A891-2C34666A14A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D7668-F222-41D6-A5ED-380D0D9C0AE4}" type="datetime1">
              <a:rPr lang="en-US" smtClean="0"/>
              <a:pPr/>
              <a:t>3/7/2011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032DB-38CE-4B37-A891-2C34666A14A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DB69A-2144-4B3B-9941-4D27739BBE5F}" type="datetime1">
              <a:rPr lang="en-US" smtClean="0"/>
              <a:pPr/>
              <a:t>3/7/2011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032DB-38CE-4B37-A891-2C34666A14A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BEB1-6D1D-4FF8-9DDD-E44001FEA8A9}" type="datetime1">
              <a:rPr lang="en-US" smtClean="0"/>
              <a:pPr/>
              <a:t>3/7/2011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032DB-38CE-4B37-A891-2C34666A14A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1B213D-F350-4F0F-A259-233F949F1AC1}" type="datetime1">
              <a:rPr lang="en-US" smtClean="0"/>
              <a:pPr/>
              <a:t>3/7/2011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4032DB-38CE-4B37-A891-2C34666A14A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ntro_Slide_v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5584" y="5377794"/>
            <a:ext cx="4893441" cy="1173656"/>
          </a:xfrm>
        </p:spPr>
        <p:txBody>
          <a:bodyPr anchor="t">
            <a:normAutofit/>
          </a:bodyPr>
          <a:lstStyle/>
          <a:p>
            <a:pPr algn="l"/>
            <a:r>
              <a:rPr lang="en-US" sz="3500" dirty="0" smtClean="0"/>
              <a:t>Southeast Conference March 8, 2011</a:t>
            </a:r>
            <a:endParaRPr lang="en-US" sz="2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032DB-38CE-4B37-A891-2C34666A14A2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296525" cy="695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4" name="Straight Connector 3"/>
          <p:cNvCxnSpPr/>
          <p:nvPr/>
        </p:nvCxnSpPr>
        <p:spPr>
          <a:xfrm rot="16200000" flipV="1">
            <a:off x="3695700" y="3314700"/>
            <a:ext cx="48768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032DB-38CE-4B37-A891-2C34666A14A2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State’s Oil Production Forecast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921964028"/>
              </p:ext>
            </p:extLst>
          </p:nvPr>
        </p:nvGraphicFramePr>
        <p:xfrm>
          <a:off x="457200" y="1752600"/>
          <a:ext cx="8229600" cy="43735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032DB-38CE-4B37-A891-2C34666A14A2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65364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North Slope Exploration Wells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</p:spPr>
        <p:txBody>
          <a:bodyPr/>
          <a:lstStyle/>
          <a:p>
            <a:pPr>
              <a:defRPr/>
            </a:pPr>
            <a:fld id="{1A32AB1A-B41E-4B0F-A208-DAEE1BF53667}" type="slidenum">
              <a:rPr lang="en-US"/>
              <a:pPr>
                <a:defRPr/>
              </a:pPr>
              <a:t>4</a:t>
            </a:fld>
            <a:endParaRPr lang="en-US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1115071"/>
            <a:ext cx="8001000" cy="52857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838200"/>
            <a:ext cx="8000999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032DB-38CE-4B37-A891-2C34666A14A2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457200"/>
            <a:ext cx="83820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032DB-38CE-4B37-A891-2C34666A14A2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817</TotalTime>
  <Words>21</Words>
  <Application>Microsoft Office PowerPoint</Application>
  <PresentationFormat>On-screen Show (4:3)</PresentationFormat>
  <Paragraphs>10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Southeast Conference March 8, 2011</vt:lpstr>
      <vt:lpstr>Slide 2</vt:lpstr>
      <vt:lpstr>State’s Oil Production Forecast</vt:lpstr>
      <vt:lpstr>North Slope Exploration Wells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Bill Corbus</dc:creator>
  <cp:lastModifiedBy> </cp:lastModifiedBy>
  <cp:revision>60</cp:revision>
  <dcterms:created xsi:type="dcterms:W3CDTF">2011-01-31T00:31:52Z</dcterms:created>
  <dcterms:modified xsi:type="dcterms:W3CDTF">2011-03-07T19:31:02Z</dcterms:modified>
</cp:coreProperties>
</file>